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329" r:id="rId4"/>
    <p:sldId id="330" r:id="rId5"/>
    <p:sldId id="331" r:id="rId6"/>
    <p:sldId id="337" r:id="rId7"/>
    <p:sldId id="332" r:id="rId8"/>
    <p:sldId id="334" r:id="rId9"/>
    <p:sldId id="335" r:id="rId10"/>
    <p:sldId id="336" r:id="rId11"/>
    <p:sldId id="333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E33B1-85A9-4959-A074-3273FA1B2334}" type="doc">
      <dgm:prSet loTypeId="urn:microsoft.com/office/officeart/2005/8/layout/matrix1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720E44C2-712D-4CF1-BBF1-08400BC8B957}">
      <dgm:prSet phldrT="[Text]"/>
      <dgm:spPr/>
      <dgm:t>
        <a:bodyPr/>
        <a:lstStyle/>
        <a:p>
          <a:pPr algn="ctr"/>
          <a:r>
            <a:rPr lang="en-GB">
              <a:latin typeface="Gill Sans MT" pitchFamily="34" charset="0"/>
            </a:rPr>
            <a:t>2</a:t>
          </a:r>
        </a:p>
      </dgm:t>
    </dgm:pt>
    <dgm:pt modelId="{DF6FDDE8-A6FF-49A4-85C1-F382398F30BC}" type="parTrans" cxnId="{4A2488DB-B146-4D5D-99F5-CBDDD4B8627A}">
      <dgm:prSet/>
      <dgm:spPr/>
      <dgm:t>
        <a:bodyPr/>
        <a:lstStyle/>
        <a:p>
          <a:pPr algn="ctr"/>
          <a:endParaRPr lang="en-GB"/>
        </a:p>
      </dgm:t>
    </dgm:pt>
    <dgm:pt modelId="{7A54B0F7-0C83-4C3C-A132-D6DA63068E11}" type="sibTrans" cxnId="{4A2488DB-B146-4D5D-99F5-CBDDD4B8627A}">
      <dgm:prSet/>
      <dgm:spPr/>
      <dgm:t>
        <a:bodyPr/>
        <a:lstStyle/>
        <a:p>
          <a:pPr algn="ctr"/>
          <a:endParaRPr lang="en-GB"/>
        </a:p>
      </dgm:t>
    </dgm:pt>
    <dgm:pt modelId="{E9FFDBDF-43B3-4D10-B6B0-39466039885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GB">
              <a:latin typeface="Gill Sans MT" pitchFamily="34" charset="0"/>
            </a:rPr>
            <a:t>1</a:t>
          </a:r>
        </a:p>
      </dgm:t>
    </dgm:pt>
    <dgm:pt modelId="{D5ADB46F-6EAD-42CA-A2D9-527DF0801C60}" type="parTrans" cxnId="{0262083D-E073-48C0-B7E1-C1A697A193F6}">
      <dgm:prSet/>
      <dgm:spPr/>
      <dgm:t>
        <a:bodyPr/>
        <a:lstStyle/>
        <a:p>
          <a:pPr algn="ctr"/>
          <a:endParaRPr lang="en-GB"/>
        </a:p>
      </dgm:t>
    </dgm:pt>
    <dgm:pt modelId="{C4BA3562-DDC2-4FCE-ACC7-1D5DD2DD33D1}" type="sibTrans" cxnId="{0262083D-E073-48C0-B7E1-C1A697A193F6}">
      <dgm:prSet/>
      <dgm:spPr/>
      <dgm:t>
        <a:bodyPr/>
        <a:lstStyle/>
        <a:p>
          <a:pPr algn="ctr"/>
          <a:endParaRPr lang="en-GB"/>
        </a:p>
      </dgm:t>
    </dgm:pt>
    <dgm:pt modelId="{5B1869B3-5A83-4B65-B407-7CD2B18C5101}">
      <dgm:prSet phldrT="[Text]"/>
      <dgm:spPr/>
      <dgm:t>
        <a:bodyPr/>
        <a:lstStyle/>
        <a:p>
          <a:pPr algn="ctr"/>
          <a:r>
            <a:rPr lang="en-GB">
              <a:latin typeface="Gill Sans MT" pitchFamily="34" charset="0"/>
            </a:rPr>
            <a:t>4</a:t>
          </a:r>
        </a:p>
      </dgm:t>
    </dgm:pt>
    <dgm:pt modelId="{29DFF98F-6861-4091-9A63-CA6755E3B141}" type="parTrans" cxnId="{A664D5B0-7080-4582-B574-F2E0455DB1F0}">
      <dgm:prSet/>
      <dgm:spPr/>
      <dgm:t>
        <a:bodyPr/>
        <a:lstStyle/>
        <a:p>
          <a:pPr algn="ctr"/>
          <a:endParaRPr lang="en-GB"/>
        </a:p>
      </dgm:t>
    </dgm:pt>
    <dgm:pt modelId="{1586F60F-BA4D-4253-900A-274E7834F304}" type="sibTrans" cxnId="{A664D5B0-7080-4582-B574-F2E0455DB1F0}">
      <dgm:prSet/>
      <dgm:spPr/>
      <dgm:t>
        <a:bodyPr/>
        <a:lstStyle/>
        <a:p>
          <a:pPr algn="ctr"/>
          <a:endParaRPr lang="en-GB"/>
        </a:p>
      </dgm:t>
    </dgm:pt>
    <dgm:pt modelId="{C975D7E1-FA4B-4AC8-943E-E9C587F7D1A5}">
      <dgm:prSet phldrT="[Text]"/>
      <dgm:spPr/>
      <dgm:t>
        <a:bodyPr/>
        <a:lstStyle/>
        <a:p>
          <a:pPr algn="ctr"/>
          <a:r>
            <a:rPr lang="en-GB"/>
            <a:t>Sections</a:t>
          </a:r>
        </a:p>
      </dgm:t>
    </dgm:pt>
    <dgm:pt modelId="{811423A9-2348-4B1A-AA63-07B86B0C4652}" type="sibTrans" cxnId="{1B06FF6B-6F6C-4483-8816-877296D87685}">
      <dgm:prSet/>
      <dgm:spPr/>
      <dgm:t>
        <a:bodyPr/>
        <a:lstStyle/>
        <a:p>
          <a:pPr algn="ctr"/>
          <a:endParaRPr lang="en-GB"/>
        </a:p>
      </dgm:t>
    </dgm:pt>
    <dgm:pt modelId="{7EC5681B-890D-49F5-BA26-72320133C112}" type="parTrans" cxnId="{1B06FF6B-6F6C-4483-8816-877296D87685}">
      <dgm:prSet/>
      <dgm:spPr/>
      <dgm:t>
        <a:bodyPr/>
        <a:lstStyle/>
        <a:p>
          <a:pPr algn="ctr"/>
          <a:endParaRPr lang="en-GB"/>
        </a:p>
      </dgm:t>
    </dgm:pt>
    <dgm:pt modelId="{D30E937C-D315-4928-8DB9-6B36F019C41C}">
      <dgm:prSet/>
      <dgm:spPr/>
      <dgm:t>
        <a:bodyPr/>
        <a:lstStyle/>
        <a:p>
          <a:pPr algn="ctr"/>
          <a:r>
            <a:rPr lang="en-GB">
              <a:latin typeface="Gill Sans MT" pitchFamily="34" charset="0"/>
            </a:rPr>
            <a:t>3</a:t>
          </a:r>
        </a:p>
      </dgm:t>
    </dgm:pt>
    <dgm:pt modelId="{DCCE4C4E-1455-48E4-896B-2A03BAD9C72C}" type="parTrans" cxnId="{C55D094B-CB8C-4BFD-9423-427A68B9E80E}">
      <dgm:prSet/>
      <dgm:spPr/>
      <dgm:t>
        <a:bodyPr/>
        <a:lstStyle/>
        <a:p>
          <a:pPr algn="ctr"/>
          <a:endParaRPr lang="en-GB"/>
        </a:p>
      </dgm:t>
    </dgm:pt>
    <dgm:pt modelId="{D59C98AB-176D-4555-84FB-9ECB2D07B49E}" type="sibTrans" cxnId="{C55D094B-CB8C-4BFD-9423-427A68B9E80E}">
      <dgm:prSet/>
      <dgm:spPr/>
      <dgm:t>
        <a:bodyPr/>
        <a:lstStyle/>
        <a:p>
          <a:pPr algn="ctr"/>
          <a:endParaRPr lang="en-GB"/>
        </a:p>
      </dgm:t>
    </dgm:pt>
    <dgm:pt modelId="{55172035-5E46-4DB3-9B78-13C5DA891550}" type="pres">
      <dgm:prSet presAssocID="{E91E33B1-85A9-4959-A074-3273FA1B233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EDC3630-DF1C-4472-8768-3E98F43BE51B}" type="pres">
      <dgm:prSet presAssocID="{E91E33B1-85A9-4959-A074-3273FA1B2334}" presName="matrix" presStyleCnt="0"/>
      <dgm:spPr/>
    </dgm:pt>
    <dgm:pt modelId="{9FE749B4-3D61-4400-ACA0-0D259BC9CF72}" type="pres">
      <dgm:prSet presAssocID="{E91E33B1-85A9-4959-A074-3273FA1B2334}" presName="tile1" presStyleLbl="node1" presStyleIdx="0" presStyleCnt="4"/>
      <dgm:spPr/>
      <dgm:t>
        <a:bodyPr/>
        <a:lstStyle/>
        <a:p>
          <a:endParaRPr lang="en-GB"/>
        </a:p>
      </dgm:t>
    </dgm:pt>
    <dgm:pt modelId="{61EF4E47-2DFA-49E3-B457-A89D89AA0510}" type="pres">
      <dgm:prSet presAssocID="{E91E33B1-85A9-4959-A074-3273FA1B233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BE1994-A4D7-4BEE-BDAB-E650581732E4}" type="pres">
      <dgm:prSet presAssocID="{E91E33B1-85A9-4959-A074-3273FA1B2334}" presName="tile2" presStyleLbl="node1" presStyleIdx="1" presStyleCnt="4"/>
      <dgm:spPr/>
      <dgm:t>
        <a:bodyPr/>
        <a:lstStyle/>
        <a:p>
          <a:endParaRPr lang="en-GB"/>
        </a:p>
      </dgm:t>
    </dgm:pt>
    <dgm:pt modelId="{B85C9A69-492A-4A5E-AE01-84F28FB78532}" type="pres">
      <dgm:prSet presAssocID="{E91E33B1-85A9-4959-A074-3273FA1B233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5CBA29-6264-4F2C-95DB-AC8021E91767}" type="pres">
      <dgm:prSet presAssocID="{E91E33B1-85A9-4959-A074-3273FA1B2334}" presName="tile3" presStyleLbl="node1" presStyleIdx="2" presStyleCnt="4"/>
      <dgm:spPr/>
      <dgm:t>
        <a:bodyPr/>
        <a:lstStyle/>
        <a:p>
          <a:endParaRPr lang="en-GB"/>
        </a:p>
      </dgm:t>
    </dgm:pt>
    <dgm:pt modelId="{ED549CB1-2AD2-4EA5-9416-BC326ECAA707}" type="pres">
      <dgm:prSet presAssocID="{E91E33B1-85A9-4959-A074-3273FA1B233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4C2BF8-0C1F-47D4-91C7-C3F380A8617F}" type="pres">
      <dgm:prSet presAssocID="{E91E33B1-85A9-4959-A074-3273FA1B2334}" presName="tile4" presStyleLbl="node1" presStyleIdx="3" presStyleCnt="4" custLinFactNeighborX="49198" custLinFactNeighborY="0"/>
      <dgm:spPr/>
      <dgm:t>
        <a:bodyPr/>
        <a:lstStyle/>
        <a:p>
          <a:endParaRPr lang="en-GB"/>
        </a:p>
      </dgm:t>
    </dgm:pt>
    <dgm:pt modelId="{20272944-C83C-4B09-9BE2-43E5A3B772E9}" type="pres">
      <dgm:prSet presAssocID="{E91E33B1-85A9-4959-A074-3273FA1B233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DDFE5C-A1AD-4160-A184-C36FAA8ED452}" type="pres">
      <dgm:prSet presAssocID="{E91E33B1-85A9-4959-A074-3273FA1B233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EC12F2ED-96BF-4D2C-80A0-F45D8E2F8C1F}" type="presOf" srcId="{D30E937C-D315-4928-8DB9-6B36F019C41C}" destId="{20272944-C83C-4B09-9BE2-43E5A3B772E9}" srcOrd="1" destOrd="0" presId="urn:microsoft.com/office/officeart/2005/8/layout/matrix1"/>
    <dgm:cxn modelId="{1B06FF6B-6F6C-4483-8816-877296D87685}" srcId="{E91E33B1-85A9-4959-A074-3273FA1B2334}" destId="{C975D7E1-FA4B-4AC8-943E-E9C587F7D1A5}" srcOrd="0" destOrd="0" parTransId="{7EC5681B-890D-49F5-BA26-72320133C112}" sibTransId="{811423A9-2348-4B1A-AA63-07B86B0C4652}"/>
    <dgm:cxn modelId="{B5F7BF79-EF0E-45D6-AAEF-B27DE91A5452}" type="presOf" srcId="{C975D7E1-FA4B-4AC8-943E-E9C587F7D1A5}" destId="{67DDFE5C-A1AD-4160-A184-C36FAA8ED452}" srcOrd="0" destOrd="0" presId="urn:microsoft.com/office/officeart/2005/8/layout/matrix1"/>
    <dgm:cxn modelId="{C55D094B-CB8C-4BFD-9423-427A68B9E80E}" srcId="{C975D7E1-FA4B-4AC8-943E-E9C587F7D1A5}" destId="{D30E937C-D315-4928-8DB9-6B36F019C41C}" srcOrd="3" destOrd="0" parTransId="{DCCE4C4E-1455-48E4-896B-2A03BAD9C72C}" sibTransId="{D59C98AB-176D-4555-84FB-9ECB2D07B49E}"/>
    <dgm:cxn modelId="{4A2488DB-B146-4D5D-99F5-CBDDD4B8627A}" srcId="{C975D7E1-FA4B-4AC8-943E-E9C587F7D1A5}" destId="{720E44C2-712D-4CF1-BBF1-08400BC8B957}" srcOrd="0" destOrd="0" parTransId="{DF6FDDE8-A6FF-49A4-85C1-F382398F30BC}" sibTransId="{7A54B0F7-0C83-4C3C-A132-D6DA63068E11}"/>
    <dgm:cxn modelId="{1D5A5F23-C611-41DA-B1DC-FE5731746AFF}" type="presOf" srcId="{E9FFDBDF-43B3-4D10-B6B0-394660398857}" destId="{58BE1994-A4D7-4BEE-BDAB-E650581732E4}" srcOrd="0" destOrd="0" presId="urn:microsoft.com/office/officeart/2005/8/layout/matrix1"/>
    <dgm:cxn modelId="{DBEC8134-8A27-4A4D-BFC8-60FDB1F4B006}" type="presOf" srcId="{5B1869B3-5A83-4B65-B407-7CD2B18C5101}" destId="{A35CBA29-6264-4F2C-95DB-AC8021E91767}" srcOrd="0" destOrd="0" presId="urn:microsoft.com/office/officeart/2005/8/layout/matrix1"/>
    <dgm:cxn modelId="{9F130B78-2F92-4BC5-8638-DB4253CE3127}" type="presOf" srcId="{720E44C2-712D-4CF1-BBF1-08400BC8B957}" destId="{9FE749B4-3D61-4400-ACA0-0D259BC9CF72}" srcOrd="0" destOrd="0" presId="urn:microsoft.com/office/officeart/2005/8/layout/matrix1"/>
    <dgm:cxn modelId="{3E819555-89F9-4A48-837A-80C62F0BF45F}" type="presOf" srcId="{E91E33B1-85A9-4959-A074-3273FA1B2334}" destId="{55172035-5E46-4DB3-9B78-13C5DA891550}" srcOrd="0" destOrd="0" presId="urn:microsoft.com/office/officeart/2005/8/layout/matrix1"/>
    <dgm:cxn modelId="{35E21916-6409-452E-AABC-DFA7D1A2CA7A}" type="presOf" srcId="{5B1869B3-5A83-4B65-B407-7CD2B18C5101}" destId="{ED549CB1-2AD2-4EA5-9416-BC326ECAA707}" srcOrd="1" destOrd="0" presId="urn:microsoft.com/office/officeart/2005/8/layout/matrix1"/>
    <dgm:cxn modelId="{A664D5B0-7080-4582-B574-F2E0455DB1F0}" srcId="{C975D7E1-FA4B-4AC8-943E-E9C587F7D1A5}" destId="{5B1869B3-5A83-4B65-B407-7CD2B18C5101}" srcOrd="2" destOrd="0" parTransId="{29DFF98F-6861-4091-9A63-CA6755E3B141}" sibTransId="{1586F60F-BA4D-4253-900A-274E7834F304}"/>
    <dgm:cxn modelId="{6EA9F829-8F48-405E-861B-FE585C6DBCCE}" type="presOf" srcId="{720E44C2-712D-4CF1-BBF1-08400BC8B957}" destId="{61EF4E47-2DFA-49E3-B457-A89D89AA0510}" srcOrd="1" destOrd="0" presId="urn:microsoft.com/office/officeart/2005/8/layout/matrix1"/>
    <dgm:cxn modelId="{2E3BF4B2-9638-45B0-B394-18D3BD3FA1A5}" type="presOf" srcId="{E9FFDBDF-43B3-4D10-B6B0-394660398857}" destId="{B85C9A69-492A-4A5E-AE01-84F28FB78532}" srcOrd="1" destOrd="0" presId="urn:microsoft.com/office/officeart/2005/8/layout/matrix1"/>
    <dgm:cxn modelId="{0262083D-E073-48C0-B7E1-C1A697A193F6}" srcId="{C975D7E1-FA4B-4AC8-943E-E9C587F7D1A5}" destId="{E9FFDBDF-43B3-4D10-B6B0-394660398857}" srcOrd="1" destOrd="0" parTransId="{D5ADB46F-6EAD-42CA-A2D9-527DF0801C60}" sibTransId="{C4BA3562-DDC2-4FCE-ACC7-1D5DD2DD33D1}"/>
    <dgm:cxn modelId="{9EEAA0D9-549A-48CD-8BD1-554C97C27857}" type="presOf" srcId="{D30E937C-D315-4928-8DB9-6B36F019C41C}" destId="{464C2BF8-0C1F-47D4-91C7-C3F380A8617F}" srcOrd="0" destOrd="0" presId="urn:microsoft.com/office/officeart/2005/8/layout/matrix1"/>
    <dgm:cxn modelId="{59BB136A-F24D-4AA5-A9F6-034EA125279F}" type="presParOf" srcId="{55172035-5E46-4DB3-9B78-13C5DA891550}" destId="{FEDC3630-DF1C-4472-8768-3E98F43BE51B}" srcOrd="0" destOrd="0" presId="urn:microsoft.com/office/officeart/2005/8/layout/matrix1"/>
    <dgm:cxn modelId="{954FFF89-822E-4CE2-A78C-D8D0E34889F6}" type="presParOf" srcId="{FEDC3630-DF1C-4472-8768-3E98F43BE51B}" destId="{9FE749B4-3D61-4400-ACA0-0D259BC9CF72}" srcOrd="0" destOrd="0" presId="urn:microsoft.com/office/officeart/2005/8/layout/matrix1"/>
    <dgm:cxn modelId="{316150AA-CC70-47FB-A943-979DEE0A20A4}" type="presParOf" srcId="{FEDC3630-DF1C-4472-8768-3E98F43BE51B}" destId="{61EF4E47-2DFA-49E3-B457-A89D89AA0510}" srcOrd="1" destOrd="0" presId="urn:microsoft.com/office/officeart/2005/8/layout/matrix1"/>
    <dgm:cxn modelId="{99A96E5F-5177-49A4-8791-66A01FEDFD4B}" type="presParOf" srcId="{FEDC3630-DF1C-4472-8768-3E98F43BE51B}" destId="{58BE1994-A4D7-4BEE-BDAB-E650581732E4}" srcOrd="2" destOrd="0" presId="urn:microsoft.com/office/officeart/2005/8/layout/matrix1"/>
    <dgm:cxn modelId="{5B8CED82-E0F3-49F2-B0E0-1D963111A4C8}" type="presParOf" srcId="{FEDC3630-DF1C-4472-8768-3E98F43BE51B}" destId="{B85C9A69-492A-4A5E-AE01-84F28FB78532}" srcOrd="3" destOrd="0" presId="urn:microsoft.com/office/officeart/2005/8/layout/matrix1"/>
    <dgm:cxn modelId="{E5FFC31F-DD68-4F0E-A9A8-9599C61118EE}" type="presParOf" srcId="{FEDC3630-DF1C-4472-8768-3E98F43BE51B}" destId="{A35CBA29-6264-4F2C-95DB-AC8021E91767}" srcOrd="4" destOrd="0" presId="urn:microsoft.com/office/officeart/2005/8/layout/matrix1"/>
    <dgm:cxn modelId="{4FBDCD30-DF31-43F0-B60B-8161B161D583}" type="presParOf" srcId="{FEDC3630-DF1C-4472-8768-3E98F43BE51B}" destId="{ED549CB1-2AD2-4EA5-9416-BC326ECAA707}" srcOrd="5" destOrd="0" presId="urn:microsoft.com/office/officeart/2005/8/layout/matrix1"/>
    <dgm:cxn modelId="{C6132620-5969-4DCE-B832-E3CFACFE5BE4}" type="presParOf" srcId="{FEDC3630-DF1C-4472-8768-3E98F43BE51B}" destId="{464C2BF8-0C1F-47D4-91C7-C3F380A8617F}" srcOrd="6" destOrd="0" presId="urn:microsoft.com/office/officeart/2005/8/layout/matrix1"/>
    <dgm:cxn modelId="{8CD92BC2-1B06-46DD-B4F7-C59F1BEF7CF6}" type="presParOf" srcId="{FEDC3630-DF1C-4472-8768-3E98F43BE51B}" destId="{20272944-C83C-4B09-9BE2-43E5A3B772E9}" srcOrd="7" destOrd="0" presId="urn:microsoft.com/office/officeart/2005/8/layout/matrix1"/>
    <dgm:cxn modelId="{A4D702A5-DF2B-458D-9898-E42FE7A0C757}" type="presParOf" srcId="{55172035-5E46-4DB3-9B78-13C5DA891550}" destId="{67DDFE5C-A1AD-4160-A184-C36FAA8ED45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749B4-3D61-4400-ACA0-0D259BC9CF72}">
      <dsp:nvSpPr>
        <dsp:cNvPr id="0" name=""/>
        <dsp:cNvSpPr/>
      </dsp:nvSpPr>
      <dsp:spPr>
        <a:xfrm rot="16200000">
          <a:off x="143978" y="-143978"/>
          <a:ext cx="1908286" cy="2196244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itchFamily="34" charset="0"/>
            </a:rPr>
            <a:t>2</a:t>
          </a:r>
        </a:p>
      </dsp:txBody>
      <dsp:txXfrm rot="5400000">
        <a:off x="-1" y="1"/>
        <a:ext cx="2196244" cy="1431214"/>
      </dsp:txXfrm>
    </dsp:sp>
    <dsp:sp modelId="{58BE1994-A4D7-4BEE-BDAB-E650581732E4}">
      <dsp:nvSpPr>
        <dsp:cNvPr id="0" name=""/>
        <dsp:cNvSpPr/>
      </dsp:nvSpPr>
      <dsp:spPr>
        <a:xfrm>
          <a:off x="2196244" y="0"/>
          <a:ext cx="2196244" cy="1908286"/>
        </a:xfrm>
        <a:prstGeom prst="round1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itchFamily="34" charset="0"/>
            </a:rPr>
            <a:t>1</a:t>
          </a:r>
        </a:p>
      </dsp:txBody>
      <dsp:txXfrm>
        <a:off x="2196244" y="0"/>
        <a:ext cx="2196244" cy="1431214"/>
      </dsp:txXfrm>
    </dsp:sp>
    <dsp:sp modelId="{A35CBA29-6264-4F2C-95DB-AC8021E91767}">
      <dsp:nvSpPr>
        <dsp:cNvPr id="0" name=""/>
        <dsp:cNvSpPr/>
      </dsp:nvSpPr>
      <dsp:spPr>
        <a:xfrm rot="10800000">
          <a:off x="0" y="1908286"/>
          <a:ext cx="2196244" cy="190828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itchFamily="34" charset="0"/>
            </a:rPr>
            <a:t>4</a:t>
          </a:r>
        </a:p>
      </dsp:txBody>
      <dsp:txXfrm rot="10800000">
        <a:off x="0" y="2385358"/>
        <a:ext cx="2196244" cy="1431214"/>
      </dsp:txXfrm>
    </dsp:sp>
    <dsp:sp modelId="{464C2BF8-0C1F-47D4-91C7-C3F380A8617F}">
      <dsp:nvSpPr>
        <dsp:cNvPr id="0" name=""/>
        <dsp:cNvSpPr/>
      </dsp:nvSpPr>
      <dsp:spPr>
        <a:xfrm rot="5400000">
          <a:off x="2340222" y="1764307"/>
          <a:ext cx="1908286" cy="219624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>
              <a:latin typeface="Gill Sans MT" pitchFamily="34" charset="0"/>
            </a:rPr>
            <a:t>3</a:t>
          </a:r>
        </a:p>
      </dsp:txBody>
      <dsp:txXfrm rot="-5400000">
        <a:off x="2196243" y="2385358"/>
        <a:ext cx="2196244" cy="1431214"/>
      </dsp:txXfrm>
    </dsp:sp>
    <dsp:sp modelId="{67DDFE5C-A1AD-4160-A184-C36FAA8ED452}">
      <dsp:nvSpPr>
        <dsp:cNvPr id="0" name=""/>
        <dsp:cNvSpPr/>
      </dsp:nvSpPr>
      <dsp:spPr>
        <a:xfrm>
          <a:off x="1537370" y="1431214"/>
          <a:ext cx="1317746" cy="954143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/>
            <a:t>Sections</a:t>
          </a:r>
        </a:p>
      </dsp:txBody>
      <dsp:txXfrm>
        <a:off x="1583947" y="1477791"/>
        <a:ext cx="1224592" cy="860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5C470-A95C-4C34-84FF-7E6B4354A42A}" type="datetimeFigureOut">
              <a:rPr lang="en-GB" smtClean="0"/>
              <a:t>27/10/2014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D5E7-4D59-45A9-BF4F-738A2F1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733256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313" y="188913"/>
            <a:ext cx="6048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68313" y="1484313"/>
            <a:ext cx="8229600" cy="3989387"/>
          </a:xfr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819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3B2E-8372-4562-B2D6-0B21961A7E1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4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260-5D43-48DB-84C5-4A235C70DE0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6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5C4F-468E-44A6-85E8-758A9244B05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96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4EDF-3261-47DC-ACE7-7AB4CB891CE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17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7D51-BDBB-46A5-AE24-5C55560BC5A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91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D089E-32C5-45F3-A16D-C7D14B7876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78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B54B-EED2-430F-9FAF-7EA1977B07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9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9EB01-DE5A-494B-B74C-A2126522F3E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5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437F-771D-4A62-8105-7852E90D5DD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61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73A1-C246-4FE5-878B-44578EC80D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30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8E9F-F33F-4877-BF7C-B11E9EEF42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7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37FF-95C2-485C-BFB4-B06F72F2CDF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43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CD46-D801-495C-BE8F-5C2E94E5748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65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3DA8-A372-4425-AE64-FD63B46A432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97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AF8D-5412-4000-AB74-CBB5B174B67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25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C4E5-A698-42F7-B43F-5FDB3C7A4D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25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36D7-0139-4718-97D3-D8825B5965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6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F997-4186-4D4C-A4E1-B496B907AE2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43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25E5-D03F-4722-A39D-17B8A1D62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078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BEE98-1FAA-4A46-AF6C-FD1610A0C5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8697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FEB0-8A74-4A4B-B59E-39F75E9F953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46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842E-4195-43DA-BE42-C6E5A5A5D2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27/10/2014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DEC41D1-DF4D-41B9-BEE7-6D4413B8330E}" type="slidenum">
              <a:rPr lang="en-GB" sz="14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-541338" y="-171450"/>
            <a:ext cx="9685338" cy="863600"/>
          </a:xfrm>
          <a:prstGeom prst="rect">
            <a:avLst/>
          </a:prstGeom>
          <a:solidFill>
            <a:srgbClr val="6C7BA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6" name="Oval 19"/>
          <p:cNvSpPr>
            <a:spLocks noChangeArrowheads="1"/>
          </p:cNvSpPr>
          <p:nvPr userDrawn="1"/>
        </p:nvSpPr>
        <p:spPr bwMode="auto">
          <a:xfrm>
            <a:off x="-2849563" y="-171450"/>
            <a:ext cx="5699126" cy="6140450"/>
          </a:xfrm>
          <a:prstGeom prst="ellipse">
            <a:avLst/>
          </a:prstGeom>
          <a:solidFill>
            <a:srgbClr val="6C8DAC">
              <a:alpha val="66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7" name="Oval 20"/>
          <p:cNvSpPr>
            <a:spLocks noChangeArrowheads="1"/>
          </p:cNvSpPr>
          <p:nvPr userDrawn="1"/>
        </p:nvSpPr>
        <p:spPr bwMode="auto">
          <a:xfrm>
            <a:off x="39688" y="520700"/>
            <a:ext cx="3956050" cy="3956050"/>
          </a:xfrm>
          <a:prstGeom prst="ellipse">
            <a:avLst/>
          </a:prstGeom>
          <a:solidFill>
            <a:srgbClr val="6C7BAC">
              <a:alpha val="61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Oval 21"/>
          <p:cNvSpPr>
            <a:spLocks noChangeArrowheads="1"/>
          </p:cNvSpPr>
          <p:nvPr userDrawn="1"/>
        </p:nvSpPr>
        <p:spPr bwMode="auto">
          <a:xfrm>
            <a:off x="395288" y="665163"/>
            <a:ext cx="3538537" cy="3546475"/>
          </a:xfrm>
          <a:prstGeom prst="ellipse">
            <a:avLst/>
          </a:prstGeom>
          <a:solidFill>
            <a:schemeClr val="bg1"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9" name="Oval 22"/>
          <p:cNvSpPr>
            <a:spLocks noChangeArrowheads="1"/>
          </p:cNvSpPr>
          <p:nvPr userDrawn="1"/>
        </p:nvSpPr>
        <p:spPr bwMode="auto">
          <a:xfrm>
            <a:off x="1258888" y="304800"/>
            <a:ext cx="2657475" cy="2657475"/>
          </a:xfrm>
          <a:prstGeom prst="ellipse">
            <a:avLst/>
          </a:prstGeom>
          <a:solidFill>
            <a:srgbClr val="6C8DAC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Oval 23"/>
          <p:cNvSpPr>
            <a:spLocks noChangeArrowheads="1"/>
          </p:cNvSpPr>
          <p:nvPr userDrawn="1"/>
        </p:nvSpPr>
        <p:spPr bwMode="auto">
          <a:xfrm>
            <a:off x="2916238" y="1700213"/>
            <a:ext cx="1292225" cy="1292225"/>
          </a:xfrm>
          <a:prstGeom prst="ellipse">
            <a:avLst/>
          </a:prstGeom>
          <a:solidFill>
            <a:srgbClr val="6C7BAC">
              <a:alpha val="46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Oval 24"/>
          <p:cNvSpPr>
            <a:spLocks noChangeArrowheads="1"/>
          </p:cNvSpPr>
          <p:nvPr userDrawn="1"/>
        </p:nvSpPr>
        <p:spPr bwMode="auto">
          <a:xfrm>
            <a:off x="3924300" y="2205038"/>
            <a:ext cx="863600" cy="863600"/>
          </a:xfrm>
          <a:prstGeom prst="ellipse">
            <a:avLst/>
          </a:prstGeom>
          <a:noFill/>
          <a:ln w="57150">
            <a:solidFill>
              <a:srgbClr val="6C8DA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pic>
        <p:nvPicPr>
          <p:cNvPr id="482316" name="Picture 25" descr="NUSonl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859338" y="2205038"/>
            <a:ext cx="27495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23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823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E2300-DBE1-4CF8-A0ED-E1B0BD93D18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4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448178-15C2-405C-B4B9-8523B1ED083F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112" name="Rectangle 16"/>
          <p:cNvSpPr>
            <a:spLocks noChangeArrowheads="1"/>
          </p:cNvSpPr>
          <p:nvPr userDrawn="1"/>
        </p:nvSpPr>
        <p:spPr bwMode="auto">
          <a:xfrm>
            <a:off x="-320675" y="-26988"/>
            <a:ext cx="9685338" cy="1125538"/>
          </a:xfrm>
          <a:prstGeom prst="rect">
            <a:avLst/>
          </a:prstGeom>
          <a:solidFill>
            <a:srgbClr val="6C7BA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13" name="Oval 17"/>
          <p:cNvSpPr>
            <a:spLocks noChangeArrowheads="1"/>
          </p:cNvSpPr>
          <p:nvPr userDrawn="1"/>
        </p:nvSpPr>
        <p:spPr bwMode="auto">
          <a:xfrm>
            <a:off x="-2628900" y="-387350"/>
            <a:ext cx="5699125" cy="6140450"/>
          </a:xfrm>
          <a:prstGeom prst="ellipse">
            <a:avLst/>
          </a:prstGeom>
          <a:solidFill>
            <a:srgbClr val="6C8DAC">
              <a:alpha val="46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14" name="Oval 18"/>
          <p:cNvSpPr>
            <a:spLocks noChangeArrowheads="1"/>
          </p:cNvSpPr>
          <p:nvPr userDrawn="1"/>
        </p:nvSpPr>
        <p:spPr bwMode="auto">
          <a:xfrm>
            <a:off x="260350" y="304800"/>
            <a:ext cx="3956050" cy="3956050"/>
          </a:xfrm>
          <a:prstGeom prst="ellipse">
            <a:avLst/>
          </a:prstGeom>
          <a:solidFill>
            <a:srgbClr val="6C7BAC">
              <a:alpha val="41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15" name="Oval 19"/>
          <p:cNvSpPr>
            <a:spLocks noChangeArrowheads="1"/>
          </p:cNvSpPr>
          <p:nvPr userDrawn="1"/>
        </p:nvSpPr>
        <p:spPr bwMode="auto">
          <a:xfrm>
            <a:off x="615950" y="449263"/>
            <a:ext cx="3538538" cy="3546475"/>
          </a:xfrm>
          <a:prstGeom prst="ellipse">
            <a:avLst/>
          </a:prstGeom>
          <a:solidFill>
            <a:schemeClr val="bg1">
              <a:alpha val="3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116" name="Oval 20"/>
          <p:cNvSpPr>
            <a:spLocks noChangeArrowheads="1"/>
          </p:cNvSpPr>
          <p:nvPr userDrawn="1"/>
        </p:nvSpPr>
        <p:spPr bwMode="auto">
          <a:xfrm>
            <a:off x="1479550" y="88900"/>
            <a:ext cx="2657475" cy="2574925"/>
          </a:xfrm>
          <a:prstGeom prst="ellipse">
            <a:avLst/>
          </a:prstGeom>
          <a:solidFill>
            <a:srgbClr val="6C8DAC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2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7" name="Title 1"/>
          <p:cNvSpPr>
            <a:spLocks noGrp="1"/>
          </p:cNvSpPr>
          <p:nvPr>
            <p:ph type="ctrTitle"/>
          </p:nvPr>
        </p:nvSpPr>
        <p:spPr>
          <a:xfrm>
            <a:off x="323850" y="2565400"/>
            <a:ext cx="8569325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Interpreting Board papers</a:t>
            </a:r>
          </a:p>
        </p:txBody>
      </p:sp>
    </p:spTree>
    <p:extLst>
      <p:ext uri="{BB962C8B-B14F-4D97-AF65-F5344CB8AC3E}">
        <p14:creationId xmlns:p14="http://schemas.microsoft.com/office/powerpoint/2010/main" val="32318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During</a:t>
            </a:r>
            <a:r>
              <a:rPr lang="en-GB" dirty="0" smtClean="0"/>
              <a:t> a meeting</a:t>
            </a:r>
          </a:p>
        </p:txBody>
      </p:sp>
      <p:sp>
        <p:nvSpPr>
          <p:cNvPr id="455682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</p:spPr>
        <p:txBody>
          <a:bodyPr>
            <a:noAutofit/>
          </a:bodyPr>
          <a:lstStyle/>
          <a:p>
            <a:pPr eaLnBrk="1" hangingPunct="1"/>
            <a:r>
              <a:rPr lang="en-GB" sz="2400" dirty="0" smtClean="0"/>
              <a:t>Always be on time, if you are going to be late let the Chair/Secretary know before the meeting.</a:t>
            </a:r>
          </a:p>
          <a:p>
            <a:pPr eaLnBrk="1" hangingPunct="1"/>
            <a:r>
              <a:rPr lang="en-GB" sz="2400" dirty="0" smtClean="0"/>
              <a:t>Take </a:t>
            </a:r>
            <a:r>
              <a:rPr lang="en-GB" sz="2400" dirty="0" smtClean="0"/>
              <a:t>something to take your own notes with.</a:t>
            </a:r>
            <a:r>
              <a:rPr lang="en-GB" sz="2400" dirty="0" smtClean="0"/>
              <a:t> </a:t>
            </a:r>
          </a:p>
          <a:p>
            <a:pPr eaLnBrk="1" hangingPunct="1"/>
            <a:r>
              <a:rPr lang="en-GB" sz="2400" dirty="0" smtClean="0"/>
              <a:t>Sit where the </a:t>
            </a:r>
            <a:r>
              <a:rPr lang="en-GB" sz="2400" dirty="0" smtClean="0"/>
              <a:t>Chair </a:t>
            </a:r>
            <a:r>
              <a:rPr lang="en-GB" sz="2400" dirty="0" smtClean="0"/>
              <a:t>can see you and raise your hand to indicate you want to contribute. </a:t>
            </a:r>
          </a:p>
          <a:p>
            <a:pPr eaLnBrk="1" hangingPunct="1"/>
            <a:r>
              <a:rPr lang="en-GB" sz="2400" dirty="0" smtClean="0"/>
              <a:t>Be assertive and polite.</a:t>
            </a:r>
            <a:r>
              <a:rPr lang="en-GB" sz="2400" dirty="0" smtClean="0"/>
              <a:t> </a:t>
            </a:r>
          </a:p>
          <a:p>
            <a:pPr eaLnBrk="1" hangingPunct="1"/>
            <a:r>
              <a:rPr lang="en-GB" sz="2400" dirty="0" smtClean="0"/>
              <a:t>Ask questions if you do not understand anything</a:t>
            </a:r>
            <a:r>
              <a:rPr lang="en-GB" sz="2400" dirty="0" smtClean="0"/>
              <a:t>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9005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By the end of this session you will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Be able to list the various types of documents you will encounter in board papers.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Have considered several methods for tackling the documentation.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Have practiced analysing board papers.</a:t>
            </a:r>
          </a:p>
        </p:txBody>
      </p:sp>
    </p:spTree>
    <p:extLst>
      <p:ext uri="{BB962C8B-B14F-4D97-AF65-F5344CB8AC3E}">
        <p14:creationId xmlns:p14="http://schemas.microsoft.com/office/powerpoint/2010/main" val="135446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By the end of this session you will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Be able to list the various types of documents you will encounter in board papers.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Have considered several methods for tackling the documentation.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Have practiced analysing board papers.</a:t>
            </a:r>
          </a:p>
        </p:txBody>
      </p:sp>
    </p:spTree>
    <p:extLst>
      <p:ext uri="{BB962C8B-B14F-4D97-AF65-F5344CB8AC3E}">
        <p14:creationId xmlns:p14="http://schemas.microsoft.com/office/powerpoint/2010/main" val="41569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 of Board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4042792" cy="40324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Agenda.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Minutes of previous meetings.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Regional Chair report.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Principal’s report.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Committee reports.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Decision papers.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8457" y="1844824"/>
            <a:ext cx="4042792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Discussion papers.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Information papers.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Finance statements.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Strategy papers.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277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the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2400" dirty="0"/>
              <a:t>Where and when is the meeting going to take place?</a:t>
            </a:r>
          </a:p>
          <a:p>
            <a:pPr>
              <a:spcBef>
                <a:spcPts val="600"/>
              </a:spcBef>
            </a:pPr>
            <a:r>
              <a:rPr lang="en-GB" sz="2400" dirty="0" smtClean="0"/>
              <a:t>Is </a:t>
            </a:r>
            <a:r>
              <a:rPr lang="en-GB" sz="2400" dirty="0"/>
              <a:t>there anything you want to put on the agenda? Get in touch with the Chair/Secretary</a:t>
            </a:r>
            <a:r>
              <a:rPr lang="en-GB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GB" sz="2400" dirty="0" smtClean="0"/>
              <a:t>Have you prepared the SA report?</a:t>
            </a:r>
            <a:endParaRPr lang="en-GB" sz="2400" dirty="0"/>
          </a:p>
          <a:p>
            <a:pPr>
              <a:spcBef>
                <a:spcPts val="600"/>
              </a:spcBef>
            </a:pPr>
            <a:r>
              <a:rPr lang="en-GB" sz="2400" dirty="0"/>
              <a:t>Read any of the papers that have been sent round, including the previous meetings minutes. 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Speak to </a:t>
            </a:r>
            <a:r>
              <a:rPr lang="en-GB" sz="2400" dirty="0" smtClean="0"/>
              <a:t>your Exec.</a:t>
            </a:r>
          </a:p>
          <a:p>
            <a:pPr>
              <a:spcBef>
                <a:spcPts val="600"/>
              </a:spcBef>
            </a:pPr>
            <a:r>
              <a:rPr lang="en-GB" sz="2400" dirty="0" smtClean="0"/>
              <a:t>Speak to other Board members.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0615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Urgent/important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045258"/>
              </p:ext>
            </p:extLst>
          </p:nvPr>
        </p:nvGraphicFramePr>
        <p:xfrm>
          <a:off x="2339752" y="1628800"/>
          <a:ext cx="4392488" cy="381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7"/>
          <p:cNvSpPr>
            <a:spLocks noChangeArrowheads="1"/>
          </p:cNvSpPr>
          <p:nvPr/>
        </p:nvSpPr>
        <p:spPr bwMode="auto">
          <a:xfrm rot="10800000">
            <a:off x="1331640" y="1628799"/>
            <a:ext cx="835530" cy="3744416"/>
          </a:xfrm>
          <a:prstGeom prst="downArrow">
            <a:avLst>
              <a:gd name="adj1" fmla="val 50000"/>
              <a:gd name="adj2" fmla="val 1076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50505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GB" sz="1200" dirty="0">
                <a:solidFill>
                  <a:srgbClr val="50505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50505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URGENCY</a:t>
            </a:r>
            <a:endParaRPr lang="en-GB" sz="1600" dirty="0">
              <a:solidFill>
                <a:srgbClr val="50505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355832" y="5517232"/>
            <a:ext cx="4448416" cy="864096"/>
          </a:xfrm>
          <a:prstGeom prst="rightArrow">
            <a:avLst>
              <a:gd name="adj1" fmla="val 50000"/>
              <a:gd name="adj2" fmla="val 1035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dirty="0">
                <a:solidFill>
                  <a:srgbClr val="50505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endParaRPr lang="en-GB" sz="1600" dirty="0">
              <a:solidFill>
                <a:srgbClr val="50505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63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KWL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What I </a:t>
            </a:r>
            <a:r>
              <a:rPr lang="en-GB" sz="2400" b="1" dirty="0" smtClean="0"/>
              <a:t>k</a:t>
            </a:r>
            <a:r>
              <a:rPr lang="en-GB" sz="2400" dirty="0" smtClean="0"/>
              <a:t>now.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What I </a:t>
            </a:r>
            <a:r>
              <a:rPr lang="en-GB" sz="2400" b="1" dirty="0" smtClean="0"/>
              <a:t>w</a:t>
            </a:r>
            <a:r>
              <a:rPr lang="en-GB" sz="2400" dirty="0" smtClean="0"/>
              <a:t>ant to know.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What I </a:t>
            </a:r>
            <a:r>
              <a:rPr lang="en-GB" sz="2400" b="1" dirty="0" smtClean="0"/>
              <a:t>l</a:t>
            </a:r>
            <a:r>
              <a:rPr lang="en-GB" sz="2400" dirty="0" smtClean="0"/>
              <a:t>earnt.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3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SQ3R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Survey.</a:t>
            </a:r>
          </a:p>
          <a:p>
            <a:r>
              <a:rPr lang="en-GB" sz="2400" dirty="0" smtClean="0"/>
              <a:t>Question.</a:t>
            </a:r>
          </a:p>
          <a:p>
            <a:r>
              <a:rPr lang="en-GB" sz="2400" dirty="0" smtClean="0"/>
              <a:t>Read.</a:t>
            </a:r>
          </a:p>
          <a:p>
            <a:r>
              <a:rPr lang="en-GB" sz="2400" dirty="0" smtClean="0"/>
              <a:t>Recite.</a:t>
            </a:r>
          </a:p>
          <a:p>
            <a:r>
              <a:rPr lang="en-GB" sz="2400" dirty="0" smtClean="0"/>
              <a:t>Review.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052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" y="1844824"/>
            <a:ext cx="8543033" cy="403244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400" b="1" dirty="0" smtClean="0"/>
              <a:t>Scan</a:t>
            </a:r>
            <a:r>
              <a:rPr lang="en-GB" sz="2400" dirty="0" smtClean="0"/>
              <a:t> </a:t>
            </a:r>
            <a:r>
              <a:rPr lang="en-GB" sz="2400" dirty="0"/>
              <a:t>the title of the section and parts of the content to see if it is relevant. 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dirty="0"/>
              <a:t>S</a:t>
            </a:r>
            <a:r>
              <a:rPr lang="en-GB" sz="2400" b="1" dirty="0" smtClean="0"/>
              <a:t>kim</a:t>
            </a:r>
            <a:r>
              <a:rPr lang="en-GB" sz="2400" dirty="0" smtClean="0"/>
              <a:t> </a:t>
            </a:r>
            <a:r>
              <a:rPr lang="en-GB" sz="2400" dirty="0"/>
              <a:t>the text to gain an overview of its content and confirm how centrally relevant it is. 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dirty="0"/>
              <a:t>I</a:t>
            </a:r>
            <a:r>
              <a:rPr lang="en-GB" sz="2400" b="1" dirty="0" smtClean="0"/>
              <a:t>ntensively </a:t>
            </a:r>
            <a:r>
              <a:rPr lang="en-GB" sz="2400" b="1" dirty="0"/>
              <a:t>read </a:t>
            </a:r>
            <a:r>
              <a:rPr lang="en-GB" sz="2400" dirty="0"/>
              <a:t>the whole text to understand and evaluate its content in depth.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4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635080" cy="1354162"/>
          </a:xfrm>
        </p:spPr>
        <p:txBody>
          <a:bodyPr>
            <a:normAutofit/>
          </a:bodyPr>
          <a:lstStyle/>
          <a:p>
            <a:r>
              <a:rPr lang="en-GB" dirty="0" smtClean="0"/>
              <a:t>Tips </a:t>
            </a:r>
            <a:r>
              <a:rPr lang="en-GB" dirty="0"/>
              <a:t>for effective </a:t>
            </a:r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032448"/>
          </a:xfrm>
        </p:spPr>
        <p:txBody>
          <a:bodyPr>
            <a:noAutofit/>
          </a:bodyPr>
          <a:lstStyle/>
          <a:p>
            <a:r>
              <a:rPr lang="en-GB" sz="2000" dirty="0" smtClean="0"/>
              <a:t>Go </a:t>
            </a:r>
            <a:r>
              <a:rPr lang="en-GB" sz="2000" dirty="0"/>
              <a:t>through the sections in the order that you have prioritised them.</a:t>
            </a:r>
          </a:p>
          <a:p>
            <a:r>
              <a:rPr lang="en-GB" sz="2000" dirty="0" smtClean="0"/>
              <a:t>Write </a:t>
            </a:r>
            <a:r>
              <a:rPr lang="en-GB" sz="2000" dirty="0"/>
              <a:t>down your current knowledge on the various sections of the documents. </a:t>
            </a:r>
          </a:p>
          <a:p>
            <a:r>
              <a:rPr lang="en-GB" sz="2000" dirty="0" smtClean="0"/>
              <a:t>Summarise </a:t>
            </a:r>
            <a:r>
              <a:rPr lang="en-GB" sz="2000" dirty="0"/>
              <a:t>briefly each paragraph in the margin.</a:t>
            </a:r>
          </a:p>
          <a:p>
            <a:r>
              <a:rPr lang="en-GB" sz="2000" dirty="0" smtClean="0"/>
              <a:t>Write </a:t>
            </a:r>
            <a:r>
              <a:rPr lang="en-GB" sz="2000" dirty="0"/>
              <a:t>questions you already have at this stage. Make a note of the page it relates to.</a:t>
            </a:r>
          </a:p>
          <a:p>
            <a:r>
              <a:rPr lang="en-GB" sz="2000" dirty="0" smtClean="0"/>
              <a:t>Note </a:t>
            </a:r>
            <a:r>
              <a:rPr lang="en-GB" sz="2000" dirty="0"/>
              <a:t>questions as you go and note the page/section your question relate to. </a:t>
            </a:r>
          </a:p>
          <a:p>
            <a:r>
              <a:rPr lang="en-GB" sz="2000" dirty="0" smtClean="0"/>
              <a:t>Write </a:t>
            </a:r>
            <a:r>
              <a:rPr lang="en-GB" sz="2000" dirty="0"/>
              <a:t>down additional questions you have after your reading.</a:t>
            </a:r>
          </a:p>
          <a:p>
            <a:r>
              <a:rPr lang="en-GB" sz="2000" dirty="0" smtClean="0"/>
              <a:t>Write </a:t>
            </a:r>
            <a:r>
              <a:rPr lang="en-GB" sz="2000" dirty="0"/>
              <a:t>down things that you need clarification on.</a:t>
            </a:r>
          </a:p>
          <a:p>
            <a:r>
              <a:rPr lang="en-GB" sz="2000" dirty="0" smtClean="0"/>
              <a:t>Use </a:t>
            </a:r>
            <a:r>
              <a:rPr lang="en-GB" sz="2000" dirty="0"/>
              <a:t>colour coding (highlighters and coloured tabs) to order your questions.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91691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796</TotalTime>
  <Words>399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Verdana</vt:lpstr>
      <vt:lpstr>sparqs presentation with twitter only 2014</vt:lpstr>
      <vt:lpstr>8_Custom Design</vt:lpstr>
      <vt:lpstr>9_Custom Design</vt:lpstr>
      <vt:lpstr>Interpreting Board papers</vt:lpstr>
      <vt:lpstr>Objectives</vt:lpstr>
      <vt:lpstr>Contents of Board papers</vt:lpstr>
      <vt:lpstr>Before the meeting</vt:lpstr>
      <vt:lpstr>Urgent/important</vt:lpstr>
      <vt:lpstr>KWL</vt:lpstr>
      <vt:lpstr>SQ3R</vt:lpstr>
      <vt:lpstr>Reading </vt:lpstr>
      <vt:lpstr>Tips for effective reading</vt:lpstr>
      <vt:lpstr>During a meeting</vt:lpstr>
      <vt:lpstr>Objectives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Associate Trainer Induction Day</dc:title>
  <dc:creator>NUS ORG</dc:creator>
  <cp:lastModifiedBy>Stephanie Millar</cp:lastModifiedBy>
  <cp:revision>49</cp:revision>
  <dcterms:created xsi:type="dcterms:W3CDTF">2014-05-15T13:22:36Z</dcterms:created>
  <dcterms:modified xsi:type="dcterms:W3CDTF">2014-10-27T15:51:40Z</dcterms:modified>
</cp:coreProperties>
</file>